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5" r:id="rId3"/>
    <p:sldId id="257" r:id="rId4"/>
    <p:sldId id="258" r:id="rId5"/>
    <p:sldId id="267" r:id="rId6"/>
    <p:sldId id="268" r:id="rId7"/>
    <p:sldId id="259" r:id="rId8"/>
    <p:sldId id="269" r:id="rId9"/>
    <p:sldId id="270" r:id="rId10"/>
    <p:sldId id="271" r:id="rId11"/>
    <p:sldId id="260" r:id="rId12"/>
    <p:sldId id="261" r:id="rId13"/>
    <p:sldId id="262" r:id="rId14"/>
    <p:sldId id="263" r:id="rId15"/>
    <p:sldId id="264" r:id="rId16"/>
    <p:sldId id="26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282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52BF3-D3EB-4B82-81F4-C021607CEC65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5672-91FE-496B-9F33-FBE8EF605BD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52BF3-D3EB-4B82-81F4-C021607CEC65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5672-91FE-496B-9F33-FBE8EF605B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52BF3-D3EB-4B82-81F4-C021607CEC65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5672-91FE-496B-9F33-FBE8EF605B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52BF3-D3EB-4B82-81F4-C021607CEC65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5672-91FE-496B-9F33-FBE8EF605B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52BF3-D3EB-4B82-81F4-C021607CEC65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5672-91FE-496B-9F33-FBE8EF605BD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52BF3-D3EB-4B82-81F4-C021607CEC65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5672-91FE-496B-9F33-FBE8EF605B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52BF3-D3EB-4B82-81F4-C021607CEC65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5672-91FE-496B-9F33-FBE8EF605B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52BF3-D3EB-4B82-81F4-C021607CEC65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5672-91FE-496B-9F33-FBE8EF605B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52BF3-D3EB-4B82-81F4-C021607CEC65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5672-91FE-496B-9F33-FBE8EF605B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52BF3-D3EB-4B82-81F4-C021607CEC65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F5672-91FE-496B-9F33-FBE8EF605B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52BF3-D3EB-4B82-81F4-C021607CEC65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D5F5672-91FE-496B-9F33-FBE8EF605BD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6852BF3-D3EB-4B82-81F4-C021607CEC65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D5F5672-91FE-496B-9F33-FBE8EF605BDF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685800"/>
          </a:xfrm>
          <a:noFill/>
        </p:spPr>
        <p:txBody>
          <a:bodyPr>
            <a:noAutofit/>
          </a:bodyPr>
          <a:lstStyle/>
          <a:p>
            <a:r>
              <a:rPr lang="th-TH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การรณรงค์เพื่อการขับเคลื่อนสังคม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81000" y="2286000"/>
            <a:ext cx="7924800" cy="1752600"/>
          </a:xfrm>
          <a:noFill/>
        </p:spPr>
        <p:txBody>
          <a:bodyPr>
            <a:normAutofit/>
          </a:bodyPr>
          <a:lstStyle/>
          <a:p>
            <a:r>
              <a:rPr lang="th-TH" sz="1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นวัตกรรมการสื่อสารเพื่อการขับเคลื่อนทางสังคม ( </a:t>
            </a:r>
            <a:r>
              <a:rPr lang="th-TH" sz="1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นน</a:t>
            </a:r>
            <a:r>
              <a:rPr lang="th-TH" sz="1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  <a:r>
              <a:rPr lang="en-US" sz="1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7019</a:t>
            </a:r>
            <a:r>
              <a:rPr lang="th-TH" sz="1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) </a:t>
            </a:r>
          </a:p>
          <a:p>
            <a:r>
              <a:rPr lang="th-TH" sz="1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อาคารนวมินทราธิราช </a:t>
            </a:r>
          </a:p>
          <a:p>
            <a:r>
              <a:rPr lang="th-TH" sz="1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คณะนิเทศศาสตร์แบะนวัตกรรมการจัดการ</a:t>
            </a:r>
          </a:p>
          <a:p>
            <a:r>
              <a:rPr lang="th-TH" sz="1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สถาบัน</a:t>
            </a:r>
            <a:r>
              <a:rPr lang="th-TH" sz="1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บัณฑิตพัฒ</a:t>
            </a:r>
            <a:r>
              <a:rPr lang="th-TH" sz="1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นบริหารศาสตร์</a:t>
            </a:r>
            <a:r>
              <a:rPr lang="en-US" sz="1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276600" y="5867400"/>
            <a:ext cx="553154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th-TH" sz="1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พรหมมิ</a:t>
            </a:r>
            <a:r>
              <a:rPr lang="th-TH" sz="16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นทร์</a:t>
            </a:r>
            <a:r>
              <a:rPr lang="th-TH" sz="1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th-TH" sz="1600" b="1" cap="none" spc="0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กัณธิ</a:t>
            </a:r>
            <a:r>
              <a:rPr lang="th-TH" sz="1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ยะ </a:t>
            </a:r>
          </a:p>
          <a:p>
            <a:pPr algn="r"/>
            <a:r>
              <a:rPr lang="th-TH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ผู้อำนวยการสำนักงานเครือข่ายลดอุบัติเหตุ</a:t>
            </a:r>
            <a:endParaRPr lang="th-TH" sz="1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7042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th-TH" dirty="0"/>
              <a:t>กลไกการเมือง / การปกครอง</a:t>
            </a:r>
            <a:endParaRPr lang="en-US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14400"/>
            <a:ext cx="62484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4923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การรณรงค์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h-TH" sz="3200" dirty="0"/>
              <a:t>สร้างกระแส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h-TH" sz="3200" dirty="0"/>
              <a:t>สร้างการมีส่วนร่วม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h-TH" sz="3200" dirty="0"/>
              <a:t>สร้างวิธีการ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h-TH" sz="3200" dirty="0"/>
              <a:t>สร้างข้อเสนอ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h-TH" sz="3200" dirty="0"/>
              <a:t>สร้างโอกาส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h-TH" sz="3200" dirty="0"/>
              <a:t>สร้างพันธมิตร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h-TH" sz="3200" dirty="0"/>
              <a:t>สร้างความรู้</a:t>
            </a:r>
            <a:endParaRPr lang="en-US" sz="3200" dirty="0"/>
          </a:p>
        </p:txBody>
      </p:sp>
      <p:pic>
        <p:nvPicPr>
          <p:cNvPr id="5" name="ตัวแทนเนื้อหา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667136"/>
            <a:ext cx="5823917" cy="388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8664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th-TH" dirty="0"/>
              <a:t>ตัวอย่างกิจกรรมขับเคลื่อนทางสังคม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09600" y="1981200"/>
            <a:ext cx="82296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th-TH" dirty="0"/>
              <a:t>ด้านสุขภาพ</a:t>
            </a:r>
            <a:r>
              <a:rPr lang="en-US" dirty="0"/>
              <a:t> </a:t>
            </a:r>
            <a:r>
              <a:rPr lang="th-TH" dirty="0"/>
              <a:t>( </a:t>
            </a:r>
            <a:r>
              <a:rPr lang="en-US" dirty="0"/>
              <a:t>Health </a:t>
            </a:r>
            <a:r>
              <a:rPr lang="th-TH" dirty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h-TH" dirty="0"/>
              <a:t>สิ่งแวดล้อม</a:t>
            </a:r>
            <a:r>
              <a:rPr lang="en-US" dirty="0"/>
              <a:t> </a:t>
            </a:r>
            <a:r>
              <a:rPr lang="th-TH" dirty="0"/>
              <a:t>( </a:t>
            </a:r>
            <a:r>
              <a:rPr lang="en-US" dirty="0"/>
              <a:t>Environment</a:t>
            </a:r>
            <a:r>
              <a:rPr lang="th-TH" dirty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h-TH" dirty="0"/>
              <a:t>กฎหมาย</a:t>
            </a:r>
            <a:r>
              <a:rPr lang="en-US" dirty="0"/>
              <a:t> </a:t>
            </a:r>
            <a:r>
              <a:rPr lang="th-TH" dirty="0"/>
              <a:t>(  </a:t>
            </a:r>
            <a:r>
              <a:rPr lang="en-US" dirty="0"/>
              <a:t>Policy </a:t>
            </a:r>
            <a:r>
              <a:rPr lang="th-TH" dirty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h-TH" dirty="0"/>
              <a:t>ที่ดิน – ป่าไม้ </a:t>
            </a:r>
            <a:r>
              <a:rPr lang="en-US" dirty="0"/>
              <a:t> </a:t>
            </a:r>
            <a:r>
              <a:rPr lang="th-TH" dirty="0"/>
              <a:t>(</a:t>
            </a:r>
            <a:r>
              <a:rPr lang="en-US" dirty="0"/>
              <a:t>Land and Forest</a:t>
            </a:r>
            <a:r>
              <a:rPr lang="th-TH" dirty="0"/>
              <a:t> 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h-TH" dirty="0"/>
              <a:t>อาหาร ( </a:t>
            </a:r>
            <a:r>
              <a:rPr lang="en-US" dirty="0"/>
              <a:t>Food </a:t>
            </a:r>
            <a:r>
              <a:rPr lang="th-TH" dirty="0"/>
              <a:t>)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h-TH" dirty="0"/>
              <a:t>ปัจจัยเสี่ยง ( </a:t>
            </a:r>
            <a:r>
              <a:rPr lang="en-US" dirty="0"/>
              <a:t>Risk behavior </a:t>
            </a:r>
            <a:r>
              <a:rPr lang="th-TH" dirty="0"/>
              <a:t>)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h-TH" dirty="0"/>
              <a:t>สิทธิ์เสรีภาพ  ( </a:t>
            </a:r>
            <a:r>
              <a:rPr lang="en-US" dirty="0"/>
              <a:t>Right and Freedom</a:t>
            </a:r>
            <a:r>
              <a:rPr lang="th-TH" dirty="0"/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9777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/>
              <a:t>เป้าหมายของการรณรงค์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38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h-TH" dirty="0"/>
              <a:t>สร้างนโยบาย ( </a:t>
            </a:r>
            <a:r>
              <a:rPr lang="en-US" dirty="0"/>
              <a:t>Policy  </a:t>
            </a:r>
            <a:r>
              <a:rPr lang="th-TH" dirty="0"/>
              <a:t>)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h-TH" dirty="0"/>
              <a:t>สร้างกลไก  ( </a:t>
            </a:r>
            <a:r>
              <a:rPr lang="en-US" dirty="0"/>
              <a:t>Mechanism </a:t>
            </a:r>
            <a:r>
              <a:rPr lang="th-TH" dirty="0"/>
              <a:t>)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h-TH" dirty="0"/>
              <a:t>สร้างมาตรการ</a:t>
            </a:r>
            <a:r>
              <a:rPr lang="en-US" dirty="0"/>
              <a:t> </a:t>
            </a:r>
            <a:r>
              <a:rPr lang="th-TH" dirty="0"/>
              <a:t>( </a:t>
            </a:r>
            <a:r>
              <a:rPr lang="en-US" dirty="0"/>
              <a:t>Operation Function </a:t>
            </a:r>
            <a:r>
              <a:rPr lang="th-TH" dirty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h-TH" dirty="0"/>
              <a:t>สร้างกิจกรรม ( </a:t>
            </a:r>
            <a:r>
              <a:rPr lang="en-US" dirty="0"/>
              <a:t>Active</a:t>
            </a:r>
            <a:r>
              <a:rPr lang="th-TH" dirty="0"/>
              <a:t> </a:t>
            </a:r>
            <a:r>
              <a:rPr lang="en-US" dirty="0"/>
              <a:t>Activity </a:t>
            </a:r>
            <a:r>
              <a:rPr lang="th-TH" dirty="0"/>
              <a:t>)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h-TH" dirty="0"/>
              <a:t>สร้างความรู้ (</a:t>
            </a:r>
            <a:r>
              <a:rPr lang="en-US" dirty="0"/>
              <a:t>knowledge</a:t>
            </a:r>
            <a:r>
              <a:rPr lang="th-TH" dirty="0"/>
              <a:t> )</a:t>
            </a:r>
            <a:endParaRPr lang="en-US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830" y="3581400"/>
            <a:ext cx="4193720" cy="3067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7365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th-TH" dirty="0"/>
              <a:t>การเปลี่ยนแปลงเกิดขึ้นได้อย่างไร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3622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th-TH" dirty="0"/>
              <a:t>เมื่อเขารู้ </a:t>
            </a:r>
            <a:r>
              <a:rPr lang="en-US" dirty="0"/>
              <a:t> = </a:t>
            </a:r>
            <a:r>
              <a:rPr lang="th-TH" dirty="0"/>
              <a:t>แปลก , ใหม่ , ใหญ่ ,ดัง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h-TH" dirty="0"/>
              <a:t>เมื่อเขาฟัง </a:t>
            </a:r>
            <a:r>
              <a:rPr lang="en-US" dirty="0"/>
              <a:t>= </a:t>
            </a:r>
            <a:r>
              <a:rPr lang="th-TH" dirty="0"/>
              <a:t>เป็นที่รู้จัก ,มีชื่อเสียง</a:t>
            </a:r>
            <a:r>
              <a:rPr lang="en-US" dirty="0"/>
              <a:t> </a:t>
            </a:r>
            <a:r>
              <a:rPr lang="th-TH" dirty="0"/>
              <a:t>,ใคร , อะไร</a:t>
            </a:r>
            <a:r>
              <a:rPr lang="en-US" dirty="0"/>
              <a:t> </a:t>
            </a:r>
            <a:endParaRPr lang="th-TH" dirty="0"/>
          </a:p>
          <a:p>
            <a:pPr>
              <a:buFont typeface="Wingdings" panose="05000000000000000000" pitchFamily="2" charset="2"/>
              <a:buChar char="v"/>
            </a:pPr>
            <a:r>
              <a:rPr lang="th-TH" dirty="0"/>
              <a:t>เมื่อเขาสนใจ </a:t>
            </a:r>
            <a:r>
              <a:rPr lang="en-US" dirty="0"/>
              <a:t>= </a:t>
            </a:r>
            <a:r>
              <a:rPr lang="th-TH" dirty="0"/>
              <a:t>ประเด็น , เกาถูกที่คัน , จี้จุด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h-TH" dirty="0"/>
              <a:t>เมื่อเขาให้โอกาส</a:t>
            </a:r>
            <a:r>
              <a:rPr lang="en-US" dirty="0"/>
              <a:t> = </a:t>
            </a:r>
            <a:r>
              <a:rPr lang="th-TH" dirty="0"/>
              <a:t>เดินเข้ามาหา , ชวนคิด , ชวนคุย ,ต่อยอด  </a:t>
            </a:r>
            <a:endParaRPr lang="en-US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99" y="3506390"/>
            <a:ext cx="4572001" cy="3046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9094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th-TH" dirty="0"/>
              <a:t>รณรงค์อย่างไรให้เกิดประสิทธิภาพ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286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th-TH" dirty="0"/>
              <a:t>สร้างคน ( </a:t>
            </a:r>
            <a:r>
              <a:rPr lang="en-US" dirty="0"/>
              <a:t>Leader </a:t>
            </a:r>
            <a:r>
              <a:rPr lang="th-TH" dirty="0"/>
              <a:t>)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h-TH" dirty="0"/>
              <a:t>สร้างความรู้ (</a:t>
            </a:r>
            <a:r>
              <a:rPr lang="en-US" dirty="0"/>
              <a:t>Knowledge </a:t>
            </a:r>
            <a:r>
              <a:rPr lang="th-TH" dirty="0"/>
              <a:t>)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h-TH" dirty="0"/>
              <a:t>สร้างภาคีเครือข่าย ( </a:t>
            </a:r>
            <a:r>
              <a:rPr lang="en-US" dirty="0"/>
              <a:t>Network </a:t>
            </a:r>
            <a:r>
              <a:rPr lang="th-TH" dirty="0"/>
              <a:t>) </a:t>
            </a:r>
            <a:r>
              <a:rPr lang="en-US" dirty="0"/>
              <a:t> </a:t>
            </a:r>
            <a:endParaRPr lang="th-TH" dirty="0"/>
          </a:p>
          <a:p>
            <a:pPr>
              <a:buFont typeface="Wingdings" panose="05000000000000000000" pitchFamily="2" charset="2"/>
              <a:buChar char="v"/>
            </a:pPr>
            <a:r>
              <a:rPr lang="th-TH" dirty="0"/>
              <a:t>สร้างความเข้าใจอย่างต่อเนื่อง ( </a:t>
            </a:r>
            <a:r>
              <a:rPr lang="en-US" dirty="0"/>
              <a:t>Communication </a:t>
            </a:r>
            <a:r>
              <a:rPr lang="th-TH" dirty="0"/>
              <a:t>)</a:t>
            </a:r>
            <a:endParaRPr lang="en-US" dirty="0"/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200400"/>
            <a:ext cx="4188092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505200"/>
            <a:ext cx="3328545" cy="35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1702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7391400" cy="515112"/>
          </a:xfrm>
        </p:spPr>
        <p:txBody>
          <a:bodyPr>
            <a:normAutofit fontScale="90000"/>
          </a:bodyPr>
          <a:lstStyle/>
          <a:p>
            <a:r>
              <a:rPr lang="th-TH" sz="3600" dirty="0"/>
              <a:t>ตัวอย่างเครื่องมือที่ใช้ใน</a:t>
            </a:r>
            <a:r>
              <a:rPr lang="th-TH" sz="3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การรณรงค์เพื่อการขับเคลื่อนสังคม</a:t>
            </a:r>
            <a:endParaRPr lang="en-US" sz="3600" dirty="0"/>
          </a:p>
        </p:txBody>
      </p:sp>
      <p:pic>
        <p:nvPicPr>
          <p:cNvPr id="7" name="ตัวแทนเนื้อหา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3000"/>
            <a:ext cx="7924800" cy="5432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7266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r>
              <a:rPr lang="th-TH" dirty="0">
                <a:solidFill>
                  <a:srgbClr val="FF0000"/>
                </a:solidFill>
              </a:rPr>
              <a:t>ข้อตกลง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0" y="1676400"/>
            <a:ext cx="4038600" cy="45259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th-TH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แลกเปลี่ยนประสบการณ์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h-TH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สื่อสารสองทาง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h-TH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รับฟังทุกปัญหา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h-TH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ร่วมหาทางออกโดยใช้ปัญญา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h-TH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แสวงหาพันธมิตร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th-TH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ประเทศชาติ ,ประชาชน เป็นที่ตั้ง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5" name="ตัวแทนเนื้อหา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28800"/>
            <a:ext cx="4454210" cy="3443576"/>
          </a:xfrm>
        </p:spPr>
      </p:pic>
    </p:spTree>
    <p:extLst>
      <p:ext uri="{BB962C8B-B14F-4D97-AF65-F5344CB8AC3E}">
        <p14:creationId xmlns:p14="http://schemas.microsoft.com/office/powerpoint/2010/main" val="1877867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000" dirty="0"/>
              <a:t>ทำไมต้องขับเคลื่อนสังคม</a:t>
            </a:r>
            <a:endParaRPr lang="en-US" sz="6000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062" y="2139156"/>
            <a:ext cx="4333875" cy="3981450"/>
          </a:xfrm>
        </p:spPr>
      </p:pic>
    </p:spTree>
    <p:extLst>
      <p:ext uri="{BB962C8B-B14F-4D97-AF65-F5344CB8AC3E}">
        <p14:creationId xmlns:p14="http://schemas.microsoft.com/office/powerpoint/2010/main" val="1129879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600" dirty="0"/>
              <a:t>สังคมมีปัญหาจริงหรือ</a:t>
            </a:r>
            <a:endParaRPr lang="en-US" sz="6600" dirty="0"/>
          </a:p>
        </p:txBody>
      </p:sp>
      <p:pic>
        <p:nvPicPr>
          <p:cNvPr id="7" name="ตัวแทนเนื้อหา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18519"/>
            <a:ext cx="4038600" cy="4038600"/>
          </a:xfrm>
        </p:spPr>
      </p:pic>
      <p:pic>
        <p:nvPicPr>
          <p:cNvPr id="9" name="ตัวแทนเนื้อหา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464" y="1920875"/>
            <a:ext cx="3996071" cy="4433888"/>
          </a:xfrm>
        </p:spPr>
      </p:pic>
    </p:spTree>
    <p:extLst>
      <p:ext uri="{BB962C8B-B14F-4D97-AF65-F5344CB8AC3E}">
        <p14:creationId xmlns:p14="http://schemas.microsoft.com/office/powerpoint/2010/main" val="3540920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600" dirty="0"/>
              <a:t>สังคมมีปัญหาจริงหรือ</a:t>
            </a:r>
            <a:endParaRPr lang="en-US" sz="6600" dirty="0"/>
          </a:p>
        </p:txBody>
      </p:sp>
      <p:pic>
        <p:nvPicPr>
          <p:cNvPr id="7" name="ตัวแทนเนื้อหา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91069"/>
            <a:ext cx="4038600" cy="3893500"/>
          </a:xfrm>
        </p:spPr>
      </p:pic>
      <p:pic>
        <p:nvPicPr>
          <p:cNvPr id="10" name="ตัวแทนเนื้อหา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05000"/>
            <a:ext cx="4038600" cy="3886200"/>
          </a:xfrm>
        </p:spPr>
      </p:pic>
    </p:spTree>
    <p:extLst>
      <p:ext uri="{BB962C8B-B14F-4D97-AF65-F5344CB8AC3E}">
        <p14:creationId xmlns:p14="http://schemas.microsoft.com/office/powerpoint/2010/main" val="2882262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600" dirty="0"/>
              <a:t>สังคมมีปัญหาจริงหรือ</a:t>
            </a:r>
            <a:endParaRPr lang="en-US" sz="6600" dirty="0"/>
          </a:p>
        </p:txBody>
      </p:sp>
      <p:pic>
        <p:nvPicPr>
          <p:cNvPr id="5" name="ตัวแทนเนื้อหา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0"/>
            <a:ext cx="4073439" cy="3581400"/>
          </a:xfrm>
        </p:spPr>
      </p:pic>
      <p:pic>
        <p:nvPicPr>
          <p:cNvPr id="6" name="ตัวแทนเนื้อหา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524000"/>
            <a:ext cx="4496946" cy="3581400"/>
          </a:xfrm>
        </p:spPr>
      </p:pic>
    </p:spTree>
    <p:extLst>
      <p:ext uri="{BB962C8B-B14F-4D97-AF65-F5344CB8AC3E}">
        <p14:creationId xmlns:p14="http://schemas.microsoft.com/office/powerpoint/2010/main" val="3119952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800" dirty="0"/>
              <a:t>เครื่องมือการขับเคลื่อนสังคม</a:t>
            </a:r>
            <a:endParaRPr lang="en-US" sz="48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3124200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กฎหมาย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หน่วยงาน , องค์กรรับผิดชอบดูแล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กระแสสังคม ความสนใจ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th-TH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อื่น ๆ </a:t>
            </a:r>
            <a:endParaRPr lang="en-US" sz="32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703320"/>
            <a:ext cx="4114800" cy="246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81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81000" y="21465"/>
            <a:ext cx="8229600" cy="1143000"/>
          </a:xfrm>
        </p:spPr>
        <p:txBody>
          <a:bodyPr/>
          <a:lstStyle/>
          <a:p>
            <a:r>
              <a:rPr lang="th-TH" dirty="0"/>
              <a:t>กลไกรัฐ</a:t>
            </a:r>
            <a:endParaRPr lang="en-US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14400"/>
            <a:ext cx="7315200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7078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th-TH" dirty="0"/>
              <a:t>กลไกทางสังคม</a:t>
            </a:r>
            <a:endParaRPr lang="en-US" dirty="0"/>
          </a:p>
        </p:txBody>
      </p:sp>
      <p:pic>
        <p:nvPicPr>
          <p:cNvPr id="4" name="ตัวแทนเนื้อหา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43000"/>
            <a:ext cx="7112000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59502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602</TotalTime>
  <Words>309</Words>
  <Application>Microsoft Office PowerPoint</Application>
  <PresentationFormat>On-screen Show (4:3)</PresentationFormat>
  <Paragraphs>59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Angsana New</vt:lpstr>
      <vt:lpstr>Calibri</vt:lpstr>
      <vt:lpstr>Constantia</vt:lpstr>
      <vt:lpstr>Wingdings</vt:lpstr>
      <vt:lpstr>Wingdings 2</vt:lpstr>
      <vt:lpstr>Flow</vt:lpstr>
      <vt:lpstr>การรณรงค์เพื่อการขับเคลื่อนสังคม</vt:lpstr>
      <vt:lpstr>ข้อตกลง</vt:lpstr>
      <vt:lpstr>ทำไมต้องขับเคลื่อนสังคม</vt:lpstr>
      <vt:lpstr>สังคมมีปัญหาจริงหรือ</vt:lpstr>
      <vt:lpstr>สังคมมีปัญหาจริงหรือ</vt:lpstr>
      <vt:lpstr>สังคมมีปัญหาจริงหรือ</vt:lpstr>
      <vt:lpstr>เครื่องมือการขับเคลื่อนสังคม</vt:lpstr>
      <vt:lpstr>กลไกรัฐ</vt:lpstr>
      <vt:lpstr>กลไกทางสังคม</vt:lpstr>
      <vt:lpstr>กลไกการเมือง / การปกครอง</vt:lpstr>
      <vt:lpstr>การรณรงค์</vt:lpstr>
      <vt:lpstr>ตัวอย่างกิจกรรมขับเคลื่อนทางสังคม</vt:lpstr>
      <vt:lpstr>เป้าหมายของการรณรงค์</vt:lpstr>
      <vt:lpstr>การเปลี่ยนแปลงเกิดขึ้นได้อย่างไร</vt:lpstr>
      <vt:lpstr>รณรงค์อย่างไรให้เกิดประสิทธิภาพ</vt:lpstr>
      <vt:lpstr>ตัวอย่างเครื่องมือที่ใช้ในการรณรงค์เพื่อการขับเคลื่อนสังคม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การรณรงค์เพื่อการขับเคลื่อนสังคม</dc:title>
  <dc:creator>User</dc:creator>
  <cp:lastModifiedBy>Prommin Kantiya</cp:lastModifiedBy>
  <cp:revision>31</cp:revision>
  <dcterms:created xsi:type="dcterms:W3CDTF">2015-11-04T08:41:10Z</dcterms:created>
  <dcterms:modified xsi:type="dcterms:W3CDTF">2019-03-19T07:03:04Z</dcterms:modified>
</cp:coreProperties>
</file>