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70" r:id="rId13"/>
    <p:sldId id="271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138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9851-1D06-4E8F-9A3D-75100B84B210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03D-CF73-40CE-8E49-E133A863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710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9851-1D06-4E8F-9A3D-75100B84B210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03D-CF73-40CE-8E49-E133A863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938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9851-1D06-4E8F-9A3D-75100B84B210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03D-CF73-40CE-8E49-E133A863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7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9851-1D06-4E8F-9A3D-75100B84B210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03D-CF73-40CE-8E49-E133A863B46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8795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9851-1D06-4E8F-9A3D-75100B84B210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03D-CF73-40CE-8E49-E133A863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9364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9851-1D06-4E8F-9A3D-75100B84B210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03D-CF73-40CE-8E49-E133A863B46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81223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9851-1D06-4E8F-9A3D-75100B84B210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03D-CF73-40CE-8E49-E133A863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759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9851-1D06-4E8F-9A3D-75100B84B210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03D-CF73-40CE-8E49-E133A863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2253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9851-1D06-4E8F-9A3D-75100B84B210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03D-CF73-40CE-8E49-E133A863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3999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tnews_1264323404_6855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0"/>
            <a:ext cx="9118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02423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648D8-52AB-4A4E-AFEC-0CA713E4A003}" type="datetimeFigureOut">
              <a:rPr lang="en-US"/>
              <a:pPr>
                <a:defRPr/>
              </a:pPr>
              <a:t>11/12/2018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E4ACC-C266-45A1-BCE1-F21B2760B9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941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9851-1D06-4E8F-9A3D-75100B84B210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03D-CF73-40CE-8E49-E133A863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756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9851-1D06-4E8F-9A3D-75100B84B210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03D-CF73-40CE-8E49-E133A863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110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9851-1D06-4E8F-9A3D-75100B84B210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03D-CF73-40CE-8E49-E133A863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92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9851-1D06-4E8F-9A3D-75100B84B210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03D-CF73-40CE-8E49-E133A863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976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9851-1D06-4E8F-9A3D-75100B84B210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03D-CF73-40CE-8E49-E133A863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920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9851-1D06-4E8F-9A3D-75100B84B210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03D-CF73-40CE-8E49-E133A863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87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9851-1D06-4E8F-9A3D-75100B84B210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03D-CF73-40CE-8E49-E133A863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77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9851-1D06-4E8F-9A3D-75100B84B210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03D-CF73-40CE-8E49-E133A863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246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B9851-1D06-4E8F-9A3D-75100B84B210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8103D-CF73-40CE-8E49-E133A863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209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B4B9851-1D06-4E8F-9A3D-75100B84B210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5D8103D-CF73-40CE-8E49-E133A863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9480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  <p:sldLayoutId id="2147483680" r:id="rId18"/>
    <p:sldLayoutId id="2147483681" r:id="rId19"/>
    <p:sldLayoutId id="2147483682" r:id="rId20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4" descr="tnews_1264323404_685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8" y="0"/>
            <a:ext cx="911701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214282" y="857232"/>
            <a:ext cx="8643966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4800" b="1" dirty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wallia New" pitchFamily="34" charset="-34"/>
                <a:cs typeface="Browallia New" pitchFamily="34" charset="-34"/>
              </a:rPr>
              <a:t>“กระบวนการสื่อสารในการสร้าง</a:t>
            </a:r>
            <a:br>
              <a:rPr lang="th-TH" sz="4800" b="1" dirty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wallia New" pitchFamily="34" charset="-34"/>
                <a:cs typeface="Browallia New" pitchFamily="34" charset="-34"/>
              </a:rPr>
            </a:br>
            <a:r>
              <a:rPr lang="th-TH" sz="4800" b="1" dirty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wallia New" pitchFamily="34" charset="-34"/>
                <a:cs typeface="Browallia New" pitchFamily="34" charset="-34"/>
              </a:rPr>
              <a:t>ความปลอดภัยทางท้องถนนของไทย”</a:t>
            </a:r>
            <a:endParaRPr lang="en-US" sz="4800" b="1" dirty="0">
              <a:ln w="1905"/>
              <a:solidFill>
                <a:srgbClr val="FFC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00314" y="5782270"/>
            <a:ext cx="3291286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owallia New" pitchFamily="34" charset="-34"/>
                <a:cs typeface="Browallia New" pitchFamily="34" charset="-34"/>
              </a:rPr>
              <a:t>พรหมมินทร์ กัณธิยะ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owallia New" pitchFamily="34" charset="-34"/>
                <a:cs typeface="Browallia New" pitchFamily="34" charset="-34"/>
              </a:rPr>
              <a:t>สำนักงานเครือข่ายลดอุบัติเหตุ ( สคอ. )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rowallia New" pitchFamily="34" charset="-34"/>
              <a:cs typeface="Browallia New" pitchFamily="34" charset="-34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owallia New" pitchFamily="34" charset="-34"/>
                <a:cs typeface="Browallia New" pitchFamily="34" charset="-34"/>
              </a:rPr>
              <a:t>ที่ปรึกษา ผู้ช่วยศาสตราจารย์ ดร. กิตติ กันภัย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rowallia New" pitchFamily="34" charset="-34"/>
              <a:cs typeface="Browall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26740490"/>
      </p:ext>
    </p:extLst>
  </p:cSld>
  <p:clrMapOvr>
    <a:masterClrMapping/>
  </p:clrMapOvr>
  <p:transition>
    <p:pull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143000" y="4495800"/>
            <a:ext cx="6699250" cy="1524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h-TH" sz="5400" b="1" dirty="0"/>
              <a:t>จะผลิตสื่ออย่างไรให้มีประสิทธิภาพ</a:t>
            </a:r>
          </a:p>
        </p:txBody>
      </p:sp>
      <p:sp>
        <p:nvSpPr>
          <p:cNvPr id="5" name="ตัวแทนเนื้อหา 4"/>
          <p:cNvSpPr>
            <a:spLocks noGrp="1"/>
          </p:cNvSpPr>
          <p:nvPr>
            <p:ph idx="1"/>
          </p:nvPr>
        </p:nvSpPr>
        <p:spPr>
          <a:xfrm>
            <a:off x="1143000" y="2133600"/>
            <a:ext cx="6699250" cy="2549525"/>
          </a:xfrm>
          <a:noFill/>
        </p:spPr>
        <p:txBody>
          <a:bodyPr>
            <a:normAutofit/>
          </a:bodyPr>
          <a:lstStyle/>
          <a:p>
            <a:pPr>
              <a:defRPr/>
            </a:pPr>
            <a:r>
              <a:rPr lang="th-TH" sz="2800" b="1" dirty="0"/>
              <a:t>สื่อที่มี</a:t>
            </a:r>
            <a:r>
              <a:rPr lang="th-TH" sz="2800" b="1" dirty="0">
                <a:solidFill>
                  <a:srgbClr val="FFC000"/>
                </a:solidFill>
              </a:rPr>
              <a:t>ประสิทธิภาพ</a:t>
            </a:r>
            <a:r>
              <a:rPr lang="th-TH" sz="2800" b="1" dirty="0"/>
              <a:t>เป็นอย่างไร</a:t>
            </a:r>
          </a:p>
          <a:p>
            <a:pPr>
              <a:defRPr/>
            </a:pPr>
            <a:r>
              <a:rPr lang="th-TH" sz="2800" b="1" dirty="0">
                <a:solidFill>
                  <a:srgbClr val="FFC000"/>
                </a:solidFill>
              </a:rPr>
              <a:t>ประเภท</a:t>
            </a:r>
            <a:r>
              <a:rPr lang="th-TH" sz="2800" b="1" dirty="0"/>
              <a:t>ของสื่อที่ได้รับความสนใจในระดับพื้นที่</a:t>
            </a:r>
          </a:p>
          <a:p>
            <a:pPr>
              <a:defRPr/>
            </a:pPr>
            <a:r>
              <a:rPr lang="th-TH" sz="2800" b="1" dirty="0">
                <a:solidFill>
                  <a:srgbClr val="FFC000"/>
                </a:solidFill>
              </a:rPr>
              <a:t>ผลิต</a:t>
            </a:r>
            <a:r>
              <a:rPr lang="th-TH" sz="2800" b="1" dirty="0"/>
              <a:t>สื่อในพื้นที่อย่างไรถึงจะดี</a:t>
            </a:r>
          </a:p>
          <a:p>
            <a:pPr>
              <a:defRPr/>
            </a:pPr>
            <a:endParaRPr lang="th-TH" sz="2800" b="1" dirty="0"/>
          </a:p>
        </p:txBody>
      </p:sp>
      <p:sp>
        <p:nvSpPr>
          <p:cNvPr id="6" name="ตัวแทนข้อความ 5"/>
          <p:cNvSpPr>
            <a:spLocks noGrp="1"/>
          </p:cNvSpPr>
          <p:nvPr>
            <p:ph type="body" idx="4294967295"/>
          </p:nvPr>
        </p:nvSpPr>
        <p:spPr>
          <a:xfrm>
            <a:off x="0" y="1417638"/>
            <a:ext cx="4040188" cy="63976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Font typeface="Wingdings" pitchFamily="2" charset="2"/>
              <a:buNone/>
              <a:defRPr/>
            </a:pPr>
            <a:r>
              <a:rPr lang="th-TH" sz="4000" dirty="0"/>
              <a:t>คำสำคัญ</a:t>
            </a:r>
          </a:p>
        </p:txBody>
      </p:sp>
    </p:spTree>
    <p:extLst>
      <p:ext uri="{BB962C8B-B14F-4D97-AF65-F5344CB8AC3E}">
        <p14:creationId xmlns:p14="http://schemas.microsoft.com/office/powerpoint/2010/main" val="2407505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h-TH" sz="5400" b="1" dirty="0"/>
              <a:t>จะผลิตสื่ออย่างไรให้มีประสิทธิภาพ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00400"/>
          </a:xfr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2800" b="1" dirty="0"/>
              <a:t>ข้อความเดียว </a:t>
            </a:r>
            <a:r>
              <a:rPr lang="en-US" sz="2800" b="1" dirty="0"/>
              <a:t>( Single Massage </a:t>
            </a:r>
            <a:r>
              <a:rPr lang="th-TH" sz="2800" b="1" dirty="0"/>
              <a:t>)</a:t>
            </a:r>
            <a:endParaRPr lang="en-US" sz="2800" b="1" dirty="0"/>
          </a:p>
          <a:p>
            <a:r>
              <a:rPr lang="th-TH" sz="2800" b="1" dirty="0"/>
              <a:t>เจาะจงเป้าหมาย</a:t>
            </a:r>
            <a:r>
              <a:rPr lang="en-US" sz="2800" b="1" dirty="0"/>
              <a:t> – </a:t>
            </a:r>
            <a:r>
              <a:rPr lang="th-TH" sz="2800" b="1" dirty="0"/>
              <a:t>ประเด็น  </a:t>
            </a:r>
            <a:r>
              <a:rPr lang="en-US" sz="2800" b="1" dirty="0"/>
              <a:t>( Focus )</a:t>
            </a:r>
            <a:endParaRPr lang="th-TH" sz="2800" b="1" dirty="0"/>
          </a:p>
          <a:p>
            <a:r>
              <a:rPr lang="th-TH" sz="2800" b="1" dirty="0"/>
              <a:t>รูปแบบ </a:t>
            </a:r>
            <a:r>
              <a:rPr lang="en-US" sz="2800" b="1" dirty="0"/>
              <a:t>(  Design ) </a:t>
            </a:r>
          </a:p>
          <a:p>
            <a:r>
              <a:rPr lang="th-TH" sz="2800" b="1" dirty="0"/>
              <a:t>องค์ประกอบ </a:t>
            </a:r>
            <a:r>
              <a:rPr lang="en-US" sz="2800" b="1" dirty="0"/>
              <a:t>( Format )</a:t>
            </a:r>
          </a:p>
          <a:p>
            <a:r>
              <a:rPr lang="th-TH" sz="2800" b="1" dirty="0"/>
              <a:t>ช่องทาง ( </a:t>
            </a:r>
            <a:r>
              <a:rPr lang="en-US" sz="2800" b="1" dirty="0"/>
              <a:t>Channel )</a:t>
            </a:r>
          </a:p>
        </p:txBody>
      </p:sp>
    </p:spTree>
    <p:extLst>
      <p:ext uri="{BB962C8B-B14F-4D97-AF65-F5344CB8AC3E}">
        <p14:creationId xmlns:p14="http://schemas.microsoft.com/office/powerpoint/2010/main" val="1659455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h-TH" sz="5400" b="1" dirty="0"/>
              <a:t>จะใช้สื่ออย่างไรให้มีประสิทธิภาพ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00400"/>
          </a:xfr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2800" b="1" dirty="0"/>
              <a:t>ตรงกลุ่มเป้าหมาย</a:t>
            </a:r>
          </a:p>
          <a:p>
            <a:r>
              <a:rPr lang="th-TH" sz="2800" b="1" dirty="0"/>
              <a:t>เจาะจง ตรงประเด็น</a:t>
            </a:r>
          </a:p>
          <a:p>
            <a:r>
              <a:rPr lang="th-TH" sz="2800" b="1" dirty="0"/>
              <a:t>ประยุกต์ / ดัดแปลง  / แต่งสวย</a:t>
            </a:r>
          </a:p>
          <a:p>
            <a:r>
              <a:rPr lang="th-TH" sz="2800" b="1" dirty="0"/>
              <a:t>พูดซ้ำ ๆ ทำซ้ำ ๆ ย้ำบ่อย ๆ </a:t>
            </a:r>
          </a:p>
          <a:p>
            <a:r>
              <a:rPr lang="th-TH" sz="2800" b="1" dirty="0"/>
              <a:t>สร้างโอกาส ไม่รอโอกาส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706768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4400" y="3352800"/>
            <a:ext cx="2363867" cy="639762"/>
          </a:xfrm>
          <a:noFill/>
        </p:spPr>
        <p:txBody>
          <a:bodyPr>
            <a:noAutofit/>
          </a:bodyPr>
          <a:lstStyle/>
          <a:p>
            <a:r>
              <a:rPr lang="th-TH" sz="4000" b="1" dirty="0">
                <a:solidFill>
                  <a:schemeClr val="accent6">
                    <a:lumMod val="75000"/>
                  </a:schemeClr>
                </a:solidFill>
              </a:rPr>
              <a:t>ประเภทของสื่อ</a:t>
            </a:r>
            <a:endParaRPr lang="en-US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304800"/>
            <a:ext cx="4040188" cy="639762"/>
          </a:xfrm>
        </p:spPr>
        <p:txBody>
          <a:bodyPr/>
          <a:lstStyle/>
          <a:p>
            <a:r>
              <a:rPr lang="en-US" dirty="0"/>
              <a:t>Mass Media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966106" y="1318419"/>
            <a:ext cx="2743200" cy="1558925"/>
          </a:xfrm>
          <a:noFill/>
        </p:spPr>
        <p:txBody>
          <a:bodyPr>
            <a:noAutofit/>
          </a:bodyPr>
          <a:lstStyle/>
          <a:p>
            <a:r>
              <a:rPr lang="th-TH" sz="2800" b="1" dirty="0"/>
              <a:t>วิทยุ </a:t>
            </a:r>
          </a:p>
          <a:p>
            <a:r>
              <a:rPr lang="th-TH" sz="2800" b="1" dirty="0"/>
              <a:t>โทรทัศน์ </a:t>
            </a:r>
          </a:p>
          <a:p>
            <a:r>
              <a:rPr lang="th-TH" sz="2800" b="1" dirty="0"/>
              <a:t>หนังสือพิมพ์ </a:t>
            </a:r>
          </a:p>
          <a:p>
            <a:r>
              <a:rPr lang="th-TH" sz="2800" b="1" dirty="0"/>
              <a:t>นิตยสาร</a:t>
            </a:r>
            <a:endParaRPr lang="en-US" sz="2800" b="1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8200" y="304800"/>
            <a:ext cx="4041775" cy="639762"/>
          </a:xfrm>
        </p:spPr>
        <p:txBody>
          <a:bodyPr/>
          <a:lstStyle/>
          <a:p>
            <a:r>
              <a:rPr lang="en-US" dirty="0"/>
              <a:t>Local Media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5410202" y="1051492"/>
            <a:ext cx="2670175" cy="2133600"/>
          </a:xfrm>
          <a:noFill/>
        </p:spPr>
        <p:txBody>
          <a:bodyPr>
            <a:normAutofit fontScale="85000" lnSpcReduction="20000"/>
          </a:bodyPr>
          <a:lstStyle/>
          <a:p>
            <a:r>
              <a:rPr lang="th-TH" sz="2600" b="1" dirty="0"/>
              <a:t>วิทยุชุมชน</a:t>
            </a:r>
          </a:p>
          <a:p>
            <a:r>
              <a:rPr lang="th-TH" sz="2600" b="1" dirty="0"/>
              <a:t>เสียงตามสาย</a:t>
            </a:r>
          </a:p>
          <a:p>
            <a:r>
              <a:rPr lang="th-TH" sz="2600" b="1" dirty="0"/>
              <a:t>หอกระจายข่าว</a:t>
            </a:r>
          </a:p>
          <a:p>
            <a:r>
              <a:rPr lang="th-TH" sz="2600" b="1" dirty="0"/>
              <a:t>จดหมายข่าว</a:t>
            </a:r>
          </a:p>
          <a:p>
            <a:r>
              <a:rPr lang="th-TH" sz="2600" b="1" dirty="0"/>
              <a:t>นสพ.ท้องถิ่น </a:t>
            </a:r>
          </a:p>
          <a:p>
            <a:endParaRPr lang="en-US" b="1" dirty="0"/>
          </a:p>
        </p:txBody>
      </p:sp>
      <p:sp>
        <p:nvSpPr>
          <p:cNvPr id="8" name="Text Placeholder 3"/>
          <p:cNvSpPr txBox="1">
            <a:spLocks/>
          </p:cNvSpPr>
          <p:nvPr/>
        </p:nvSpPr>
        <p:spPr>
          <a:xfrm>
            <a:off x="685800" y="4008438"/>
            <a:ext cx="3657600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New Media</a:t>
            </a:r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768926" y="4765675"/>
            <a:ext cx="7155873" cy="1558925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Radio / TV online </a:t>
            </a:r>
          </a:p>
          <a:p>
            <a:r>
              <a:rPr lang="en-US" dirty="0"/>
              <a:t>Face book  / Line / Twitter / You tube</a:t>
            </a:r>
            <a:endParaRPr lang="th-TH" dirty="0"/>
          </a:p>
          <a:p>
            <a:r>
              <a:rPr lang="en-US" dirty="0"/>
              <a:t>IG  / Clip / E - book</a:t>
            </a:r>
            <a:endParaRPr lang="th-TH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4141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th-TH" sz="8000" b="1" dirty="0">
                <a:solidFill>
                  <a:srgbClr val="FF0000"/>
                </a:solidFill>
              </a:rPr>
              <a:t>ประเด็นคำถาม</a:t>
            </a:r>
            <a:endParaRPr lang="en-US" sz="8000" b="1" dirty="0">
              <a:solidFill>
                <a:srgbClr val="FF0000"/>
              </a:solidFill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143000"/>
            <a:ext cx="7620000" cy="2935288"/>
          </a:xfrm>
          <a:noFill/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h-TH" sz="3600" b="1" dirty="0">
                <a:solidFill>
                  <a:schemeClr val="accent6">
                    <a:lumMod val="75000"/>
                  </a:schemeClr>
                </a:solidFill>
              </a:rPr>
              <a:t> ปัญหาที่แท้จริงคืออะไร และมีอะไรบ้าง</a:t>
            </a:r>
          </a:p>
          <a:p>
            <a:pPr eaLnBrk="1" hangingPunct="1">
              <a:defRPr/>
            </a:pPr>
            <a:r>
              <a:rPr lang="th-TH" sz="3600" b="1" dirty="0">
                <a:solidFill>
                  <a:schemeClr val="accent6">
                    <a:lumMod val="75000"/>
                  </a:schemeClr>
                </a:solidFill>
              </a:rPr>
              <a:t> วิธีการแก้ไขที่ถูกต้องคืออะไรกันแน่</a:t>
            </a:r>
          </a:p>
          <a:p>
            <a:pPr eaLnBrk="1" hangingPunct="1">
              <a:defRPr/>
            </a:pPr>
            <a:r>
              <a:rPr lang="th-TH" sz="3600" b="1" dirty="0">
                <a:solidFill>
                  <a:schemeClr val="accent6">
                    <a:lumMod val="75000"/>
                  </a:schemeClr>
                </a:solidFill>
              </a:rPr>
              <a:t> ใครบ้างที่ควรต้องเข้ามาช่วยกันแก้ไข</a:t>
            </a:r>
            <a:endParaRPr 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2530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itchFamily="18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en-US" sz="1200">
                <a:latin typeface="Arial" charset="0"/>
              </a:rPr>
              <a:t>สำนักงานเครือข่ายลดอุบัติเหตุ</a:t>
            </a:r>
            <a:endParaRPr lang="th-TH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715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news_1264323404_6855.jpg"/>
          <p:cNvPicPr>
            <a:picLocks noChangeAspect="1"/>
          </p:cNvPicPr>
          <p:nvPr/>
        </p:nvPicPr>
        <p:blipFill>
          <a:blip r:embed="rId2" cstate="email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221" y="0"/>
            <a:ext cx="9117779" cy="68580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828800" y="58479"/>
            <a:ext cx="6000792" cy="107157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h-TH" sz="4000" b="1" dirty="0">
                <a:latin typeface="BrowalliaUPC" pitchFamily="34" charset="-34"/>
                <a:cs typeface="BrowalliaUPC" pitchFamily="34" charset="-34"/>
              </a:rPr>
              <a:t>ข้อค้นพบ</a:t>
            </a:r>
            <a:endParaRPr lang="en-US" sz="4000" b="1" dirty="0">
              <a:latin typeface="BrowalliaUPC" pitchFamily="34" charset="-34"/>
              <a:cs typeface="BrowalliaUPC" pitchFamily="34" charset="-34"/>
            </a:endParaRPr>
          </a:p>
        </p:txBody>
      </p:sp>
      <p:grpSp>
        <p:nvGrpSpPr>
          <p:cNvPr id="68614" name="กลุ่ม 6"/>
          <p:cNvGrpSpPr>
            <a:grpSpLocks/>
          </p:cNvGrpSpPr>
          <p:nvPr/>
        </p:nvGrpSpPr>
        <p:grpSpPr bwMode="auto">
          <a:xfrm>
            <a:off x="604838" y="1268413"/>
            <a:ext cx="8143875" cy="5303837"/>
            <a:chOff x="1500188" y="2428875"/>
            <a:chExt cx="6643687" cy="4143375"/>
          </a:xfrm>
        </p:grpSpPr>
        <p:sp>
          <p:nvSpPr>
            <p:cNvPr id="12" name="Rectangle 11"/>
            <p:cNvSpPr/>
            <p:nvPr/>
          </p:nvSpPr>
          <p:spPr>
            <a:xfrm>
              <a:off x="1500188" y="2428875"/>
              <a:ext cx="6643687" cy="4143375"/>
            </a:xfrm>
            <a:prstGeom prst="rect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pic>
          <p:nvPicPr>
            <p:cNvPr id="68616" name="Object 1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16" t="-3294" b="-3101"/>
            <a:stretch>
              <a:fillRect/>
            </a:stretch>
          </p:blipFill>
          <p:spPr bwMode="auto">
            <a:xfrm>
              <a:off x="1857375" y="2500313"/>
              <a:ext cx="5929313" cy="3943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16042387"/>
      </p:ext>
    </p:extLst>
  </p:cSld>
  <p:clrMapOvr>
    <a:masterClrMapping/>
  </p:clrMapOvr>
  <p:transition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news_1264323404_6855.jpg"/>
          <p:cNvPicPr>
            <a:picLocks noChangeAspect="1"/>
          </p:cNvPicPr>
          <p:nvPr/>
        </p:nvPicPr>
        <p:blipFill>
          <a:blip r:embed="rId2" cstate="email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221" y="0"/>
            <a:ext cx="9117779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85728"/>
            <a:ext cx="8929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h-TH" sz="3200" b="1" dirty="0">
                <a:solidFill>
                  <a:schemeClr val="tx1">
                    <a:lumMod val="95000"/>
                  </a:schemeClr>
                </a:solidFill>
                <a:latin typeface="Browallia New" pitchFamily="34" charset="-34"/>
                <a:cs typeface="Browallia New" pitchFamily="34" charset="-34"/>
              </a:rPr>
              <a:t>กระบวนการสื่อสารแบบถ่ายทอดข้อมูล</a:t>
            </a:r>
            <a:r>
              <a:rPr lang="en-US" sz="3200" b="1" dirty="0">
                <a:solidFill>
                  <a:schemeClr val="tx1">
                    <a:lumMod val="95000"/>
                  </a:schemeClr>
                </a:solidFill>
                <a:latin typeface="Browallia New" pitchFamily="34" charset="-34"/>
                <a:cs typeface="Browallia New" pitchFamily="34" charset="-34"/>
              </a:rPr>
              <a:t>/</a:t>
            </a:r>
            <a:r>
              <a:rPr lang="th-TH" sz="3200" b="1" dirty="0">
                <a:solidFill>
                  <a:schemeClr val="tx1">
                    <a:lumMod val="95000"/>
                  </a:schemeClr>
                </a:solidFill>
                <a:latin typeface="Browallia New" pitchFamily="34" charset="-34"/>
                <a:cs typeface="Browallia New" pitchFamily="34" charset="-34"/>
              </a:rPr>
              <a:t>ความรู้ </a:t>
            </a:r>
            <a:r>
              <a:rPr lang="en-US" sz="3200" b="1" dirty="0">
                <a:solidFill>
                  <a:schemeClr val="tx1">
                    <a:lumMod val="95000"/>
                  </a:schemeClr>
                </a:solidFill>
                <a:latin typeface="Browallia New" pitchFamily="34" charset="-34"/>
                <a:cs typeface="Browallia New" pitchFamily="34" charset="-34"/>
              </a:rPr>
              <a:t>(transmission)</a:t>
            </a:r>
            <a:endParaRPr lang="en-US" sz="3200" b="1" dirty="0">
              <a:ln w="1905"/>
              <a:solidFill>
                <a:schemeClr val="tx1">
                  <a:lumMod val="9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7188" y="928688"/>
            <a:ext cx="8572500" cy="5715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81923" name="Object 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94" t="-1990" b="-146"/>
          <a:stretch>
            <a:fillRect/>
          </a:stretch>
        </p:blipFill>
        <p:spPr bwMode="auto">
          <a:xfrm>
            <a:off x="1000125" y="1071563"/>
            <a:ext cx="7429500" cy="535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ดาว 5 แฉก 1"/>
          <p:cNvSpPr/>
          <p:nvPr/>
        </p:nvSpPr>
        <p:spPr bwMode="auto">
          <a:xfrm>
            <a:off x="6516688" y="3751263"/>
            <a:ext cx="503237" cy="469900"/>
          </a:xfrm>
          <a:prstGeom prst="star5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th-TH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054442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1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news_1264323404_6855.jpg"/>
          <p:cNvPicPr>
            <a:picLocks noChangeAspect="1"/>
          </p:cNvPicPr>
          <p:nvPr/>
        </p:nvPicPr>
        <p:blipFill>
          <a:blip r:embed="rId2" cstate="email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221" y="0"/>
            <a:ext cx="9117779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14290"/>
            <a:ext cx="8929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h-TH" sz="3200" b="1" dirty="0">
                <a:solidFill>
                  <a:schemeClr val="tx1">
                    <a:lumMod val="95000"/>
                  </a:schemeClr>
                </a:solidFill>
                <a:latin typeface="Browallia New" pitchFamily="34" charset="-34"/>
                <a:cs typeface="Browallia New" pitchFamily="34" charset="-34"/>
              </a:rPr>
              <a:t>กระบวนการสื่อสารแบบการสร้างกระแสด้วยสื่อใหญ่ </a:t>
            </a:r>
            <a:r>
              <a:rPr lang="en-US" sz="2800" b="1" dirty="0">
                <a:solidFill>
                  <a:schemeClr val="tx1">
                    <a:lumMod val="95000"/>
                  </a:schemeClr>
                </a:solidFill>
                <a:latin typeface="Browallia New" pitchFamily="34" charset="-34"/>
                <a:cs typeface="Browallia New" pitchFamily="34" charset="-34"/>
              </a:rPr>
              <a:t>(Publicity)</a:t>
            </a:r>
            <a:endParaRPr lang="en-US" sz="2800" b="1" dirty="0">
              <a:ln w="1905"/>
              <a:solidFill>
                <a:schemeClr val="tx1">
                  <a:lumMod val="9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7950" y="928688"/>
            <a:ext cx="8821738" cy="5715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82946" name="Object 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908" b="-1395"/>
          <a:stretch>
            <a:fillRect/>
          </a:stretch>
        </p:blipFill>
        <p:spPr bwMode="auto">
          <a:xfrm>
            <a:off x="323850" y="1357313"/>
            <a:ext cx="8424863" cy="492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62" name="TextBox 1"/>
          <p:cNvSpPr txBox="1">
            <a:spLocks noChangeArrowheads="1"/>
          </p:cNvSpPr>
          <p:nvPr/>
        </p:nvSpPr>
        <p:spPr bwMode="auto">
          <a:xfrm>
            <a:off x="5580063" y="1989138"/>
            <a:ext cx="26638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r>
              <a:rPr lang="th-TH" sz="2000" b="1">
                <a:solidFill>
                  <a:srgbClr val="FF0000"/>
                </a:solidFill>
              </a:rPr>
              <a:t>ความสนใจ</a:t>
            </a:r>
          </a:p>
        </p:txBody>
      </p:sp>
    </p:spTree>
    <p:extLst>
      <p:ext uri="{BB962C8B-B14F-4D97-AF65-F5344CB8AC3E}">
        <p14:creationId xmlns:p14="http://schemas.microsoft.com/office/powerpoint/2010/main" val="2465314381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news_1264323404_6855.jpg"/>
          <p:cNvPicPr>
            <a:picLocks noChangeAspect="1"/>
          </p:cNvPicPr>
          <p:nvPr/>
        </p:nvPicPr>
        <p:blipFill>
          <a:blip r:embed="rId2" cstate="email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221" y="0"/>
            <a:ext cx="9117779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14290"/>
            <a:ext cx="9022336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h-TH" sz="3600" b="1" dirty="0">
                <a:solidFill>
                  <a:schemeClr val="tx1">
                    <a:lumMod val="95000"/>
                  </a:schemeClr>
                </a:solidFill>
                <a:latin typeface="Browallia New" pitchFamily="34" charset="-34"/>
                <a:cs typeface="Browallia New" pitchFamily="34" charset="-34"/>
              </a:rPr>
              <a:t>กระบวนการสื่อสารเชิงระบบภายใต้โครงการถนนปลอดภัย</a:t>
            </a:r>
            <a:endParaRPr lang="en-US" sz="3200" b="1" dirty="0">
              <a:ln w="1905"/>
              <a:solidFill>
                <a:schemeClr val="tx1">
                  <a:lumMod val="9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7188" y="928688"/>
            <a:ext cx="8572500" cy="5715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83970" name="Object 6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7" b="-208"/>
          <a:stretch>
            <a:fillRect/>
          </a:stretch>
        </p:blipFill>
        <p:spPr bwMode="auto">
          <a:xfrm>
            <a:off x="1000125" y="1143000"/>
            <a:ext cx="7358063" cy="528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0816334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4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428625" y="428625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th-TH" b="1" dirty="0">
                <a:cs typeface="Angsana New" pitchFamily="18" charset="-34"/>
              </a:rPr>
              <a:t>การสร้างกระแสในมุมกว้าง</a:t>
            </a:r>
            <a:endParaRPr lang="en-US" b="1" dirty="0">
              <a:cs typeface="Angsana New" pitchFamily="18" charset="-34"/>
            </a:endParaRPr>
          </a:p>
        </p:txBody>
      </p:sp>
      <p:sp>
        <p:nvSpPr>
          <p:cNvPr id="72707" name="AutoShape 7"/>
          <p:cNvSpPr>
            <a:spLocks noChangeArrowheads="1"/>
          </p:cNvSpPr>
          <p:nvPr/>
        </p:nvSpPr>
        <p:spPr bwMode="auto">
          <a:xfrm>
            <a:off x="285750" y="1785938"/>
            <a:ext cx="2232025" cy="1584325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h-TH" sz="4000">
                <a:cs typeface="Angsana New" pitchFamily="18" charset="-34"/>
              </a:rPr>
              <a:t>สร้างการรับรู้</a:t>
            </a:r>
            <a:endParaRPr lang="en-US" sz="4000">
              <a:cs typeface="Angsana New" pitchFamily="18" charset="-34"/>
            </a:endParaRPr>
          </a:p>
        </p:txBody>
      </p:sp>
      <p:sp>
        <p:nvSpPr>
          <p:cNvPr id="72708" name="AutoShape 8"/>
          <p:cNvSpPr>
            <a:spLocks noChangeArrowheads="1"/>
          </p:cNvSpPr>
          <p:nvPr/>
        </p:nvSpPr>
        <p:spPr bwMode="auto">
          <a:xfrm>
            <a:off x="2928938" y="1857375"/>
            <a:ext cx="2592387" cy="1584325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h-TH" sz="4000">
                <a:cs typeface="Angsana New" pitchFamily="18" charset="-34"/>
              </a:rPr>
              <a:t>สร้างความเข้าใจ</a:t>
            </a:r>
            <a:endParaRPr lang="en-US" sz="4000">
              <a:cs typeface="Angsana New" pitchFamily="18" charset="-34"/>
            </a:endParaRPr>
          </a:p>
        </p:txBody>
      </p:sp>
      <p:sp>
        <p:nvSpPr>
          <p:cNvPr id="72709" name="AutoShape 9"/>
          <p:cNvSpPr>
            <a:spLocks noChangeArrowheads="1"/>
          </p:cNvSpPr>
          <p:nvPr/>
        </p:nvSpPr>
        <p:spPr bwMode="auto">
          <a:xfrm>
            <a:off x="5786438" y="1857375"/>
            <a:ext cx="2952750" cy="1584325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h-TH" sz="4000">
                <a:cs typeface="Angsana New" pitchFamily="18" charset="-34"/>
              </a:rPr>
              <a:t>สร้างความร่วมมือ</a:t>
            </a:r>
            <a:endParaRPr lang="en-US" sz="4000">
              <a:cs typeface="Angsana New" pitchFamily="18" charset="-34"/>
            </a:endParaRPr>
          </a:p>
        </p:txBody>
      </p:sp>
      <p:sp>
        <p:nvSpPr>
          <p:cNvPr id="72710" name="Text Box 10"/>
          <p:cNvSpPr txBox="1">
            <a:spLocks noChangeArrowheads="1"/>
          </p:cNvSpPr>
          <p:nvPr/>
        </p:nvSpPr>
        <p:spPr bwMode="auto">
          <a:xfrm>
            <a:off x="357188" y="3714750"/>
            <a:ext cx="2160587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Char char="•"/>
            </a:pPr>
            <a:r>
              <a:rPr lang="th-TH">
                <a:cs typeface="Angsana New" pitchFamily="18" charset="-34"/>
              </a:rPr>
              <a:t> สถานการณ์</a:t>
            </a:r>
          </a:p>
          <a:p>
            <a:pPr algn="l" eaLnBrk="1" hangingPunct="1">
              <a:spcBef>
                <a:spcPct val="50000"/>
              </a:spcBef>
              <a:buFontTx/>
              <a:buChar char="•"/>
            </a:pPr>
            <a:r>
              <a:rPr lang="th-TH">
                <a:cs typeface="Angsana New" pitchFamily="18" charset="-34"/>
              </a:rPr>
              <a:t> สภาพปัญหา</a:t>
            </a:r>
          </a:p>
          <a:p>
            <a:pPr algn="l" eaLnBrk="1" hangingPunct="1">
              <a:spcBef>
                <a:spcPct val="50000"/>
              </a:spcBef>
              <a:buFontTx/>
              <a:buChar char="•"/>
            </a:pPr>
            <a:r>
              <a:rPr lang="th-TH">
                <a:cs typeface="Angsana New" pitchFamily="18" charset="-34"/>
              </a:rPr>
              <a:t> ความสูญเสีย</a:t>
            </a:r>
            <a:endParaRPr lang="en-US">
              <a:cs typeface="Angsana New" pitchFamily="18" charset="-34"/>
            </a:endParaRPr>
          </a:p>
        </p:txBody>
      </p:sp>
      <p:sp>
        <p:nvSpPr>
          <p:cNvPr id="72711" name="Text Box 11"/>
          <p:cNvSpPr txBox="1">
            <a:spLocks noChangeArrowheads="1"/>
          </p:cNvSpPr>
          <p:nvPr/>
        </p:nvSpPr>
        <p:spPr bwMode="auto">
          <a:xfrm>
            <a:off x="3071813" y="3786188"/>
            <a:ext cx="2303462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Char char="•"/>
            </a:pPr>
            <a:r>
              <a:rPr lang="th-TH">
                <a:cs typeface="Angsana New" pitchFamily="18" charset="-34"/>
              </a:rPr>
              <a:t> นโยบายของรัฐ </a:t>
            </a:r>
          </a:p>
          <a:p>
            <a:pPr algn="l" eaLnBrk="1" hangingPunct="1">
              <a:spcBef>
                <a:spcPct val="50000"/>
              </a:spcBef>
              <a:buFontTx/>
              <a:buChar char="•"/>
            </a:pPr>
            <a:r>
              <a:rPr lang="th-TH">
                <a:cs typeface="Angsana New" pitchFamily="18" charset="-34"/>
              </a:rPr>
              <a:t> มาตรการแก้ไข </a:t>
            </a:r>
          </a:p>
          <a:p>
            <a:pPr algn="l" eaLnBrk="1" hangingPunct="1">
              <a:spcBef>
                <a:spcPct val="50000"/>
              </a:spcBef>
            </a:pPr>
            <a:endParaRPr lang="en-US">
              <a:cs typeface="Angsana New" pitchFamily="18" charset="-34"/>
            </a:endParaRPr>
          </a:p>
        </p:txBody>
      </p:sp>
      <p:sp>
        <p:nvSpPr>
          <p:cNvPr id="72712" name="Text Box 12"/>
          <p:cNvSpPr txBox="1">
            <a:spLocks noChangeArrowheads="1"/>
          </p:cNvSpPr>
          <p:nvPr/>
        </p:nvSpPr>
        <p:spPr bwMode="auto">
          <a:xfrm>
            <a:off x="5857875" y="3714750"/>
            <a:ext cx="2881313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Char char="•"/>
            </a:pPr>
            <a:r>
              <a:rPr lang="th-TH">
                <a:cs typeface="Angsana New" pitchFamily="18" charset="-34"/>
              </a:rPr>
              <a:t> ปฏิบัติตามกฎหมาย</a:t>
            </a:r>
          </a:p>
          <a:p>
            <a:pPr algn="l" eaLnBrk="1" hangingPunct="1">
              <a:spcBef>
                <a:spcPct val="50000"/>
              </a:spcBef>
              <a:buFontTx/>
              <a:buChar char="•"/>
            </a:pPr>
            <a:r>
              <a:rPr lang="th-TH">
                <a:cs typeface="Angsana New" pitchFamily="18" charset="-34"/>
              </a:rPr>
              <a:t> เข้าร่วมดำเนินงาน </a:t>
            </a:r>
          </a:p>
          <a:p>
            <a:pPr algn="l" eaLnBrk="1" hangingPunct="1">
              <a:spcBef>
                <a:spcPct val="50000"/>
              </a:spcBef>
              <a:buFontTx/>
              <a:buChar char="•"/>
            </a:pPr>
            <a:r>
              <a:rPr lang="th-TH">
                <a:cs typeface="Angsana New" pitchFamily="18" charset="-34"/>
              </a:rPr>
              <a:t> ให้ความสำคัญกับปัญหา</a:t>
            </a:r>
            <a:endParaRPr lang="en-US">
              <a:cs typeface="Angsana New" pitchFamily="18" charset="-34"/>
            </a:endParaRPr>
          </a:p>
        </p:txBody>
      </p:sp>
      <p:grpSp>
        <p:nvGrpSpPr>
          <p:cNvPr id="72713" name="Group 13"/>
          <p:cNvGrpSpPr>
            <a:grpSpLocks/>
          </p:cNvGrpSpPr>
          <p:nvPr/>
        </p:nvGrpSpPr>
        <p:grpSpPr bwMode="auto">
          <a:xfrm>
            <a:off x="0" y="6381750"/>
            <a:ext cx="9144000" cy="476250"/>
            <a:chOff x="0" y="4020"/>
            <a:chExt cx="5760" cy="300"/>
          </a:xfrm>
        </p:grpSpPr>
        <p:sp>
          <p:nvSpPr>
            <p:cNvPr id="72714" name="Rectangle 14"/>
            <p:cNvSpPr>
              <a:spLocks noChangeArrowheads="1"/>
            </p:cNvSpPr>
            <p:nvPr/>
          </p:nvSpPr>
          <p:spPr bwMode="auto">
            <a:xfrm>
              <a:off x="0" y="4020"/>
              <a:ext cx="5760" cy="30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72715" name="Picture 15" descr="NETWORKLOGO [Converted]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08" y="4065"/>
              <a:ext cx="216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2716" name="Picture 16" descr="thorth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5" y="4065"/>
              <a:ext cx="363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717" name="Text Box 17"/>
            <p:cNvSpPr txBox="1">
              <a:spLocks noChangeArrowheads="1"/>
            </p:cNvSpPr>
            <p:nvPr/>
          </p:nvSpPr>
          <p:spPr bwMode="auto">
            <a:xfrm>
              <a:off x="930" y="4065"/>
              <a:ext cx="208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th-TH" sz="1800">
                  <a:solidFill>
                    <a:srgbClr val="FF3300"/>
                  </a:solidFill>
                  <a:cs typeface="Angsana New" pitchFamily="18" charset="-34"/>
                </a:rPr>
                <a:t>สำนักงานเครือข่ายลดอุบัติเหตุ (สคอ.) </a:t>
              </a:r>
            </a:p>
          </p:txBody>
        </p:sp>
        <p:sp>
          <p:nvSpPr>
            <p:cNvPr id="72718" name="Text Box 18"/>
            <p:cNvSpPr txBox="1">
              <a:spLocks noChangeArrowheads="1"/>
            </p:cNvSpPr>
            <p:nvPr/>
          </p:nvSpPr>
          <p:spPr bwMode="auto">
            <a:xfrm>
              <a:off x="3516" y="4065"/>
              <a:ext cx="208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1800">
                  <a:solidFill>
                    <a:srgbClr val="FF3300"/>
                  </a:solidFill>
                  <a:cs typeface="Angsana New" pitchFamily="18" charset="-34"/>
                </a:rPr>
                <a:t>www.accident.or.th</a:t>
              </a:r>
              <a:r>
                <a:rPr lang="th-TH" sz="1800">
                  <a:solidFill>
                    <a:srgbClr val="FF3300"/>
                  </a:solidFill>
                  <a:cs typeface="Angsana New" pitchFamily="18" charset="-34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7914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สี่เหลี่ยมมุมมน 20"/>
          <p:cNvSpPr>
            <a:spLocks noChangeArrowheads="1"/>
          </p:cNvSpPr>
          <p:nvPr/>
        </p:nvSpPr>
        <p:spPr bwMode="auto">
          <a:xfrm>
            <a:off x="157018" y="652463"/>
            <a:ext cx="8715375" cy="3538537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52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 dirty="0">
                <a:cs typeface="Angsana New" pitchFamily="18" charset="-34"/>
              </a:rPr>
              <a:t>วัตถุประสงค์ของการสื่อสารประชาสัมพันธ์</a:t>
            </a:r>
            <a:endParaRPr lang="en-US" dirty="0">
              <a:cs typeface="Angsana New" pitchFamily="18" charset="-34"/>
            </a:endParaRPr>
          </a:p>
        </p:txBody>
      </p:sp>
      <p:sp>
        <p:nvSpPr>
          <p:cNvPr id="73732" name="AutoShape 4"/>
          <p:cNvSpPr>
            <a:spLocks noChangeArrowheads="1"/>
          </p:cNvSpPr>
          <p:nvPr/>
        </p:nvSpPr>
        <p:spPr bwMode="auto">
          <a:xfrm>
            <a:off x="900113" y="3170237"/>
            <a:ext cx="3168650" cy="792163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th-TH" sz="4000" b="1">
                <a:cs typeface="Angsana New" pitchFamily="18" charset="-34"/>
              </a:rPr>
              <a:t>รับรู้และเข้าใจปัญหา</a:t>
            </a:r>
            <a:endParaRPr lang="en-US" sz="4000" b="1">
              <a:cs typeface="Angsana New" pitchFamily="18" charset="-34"/>
            </a:endParaRPr>
          </a:p>
        </p:txBody>
      </p:sp>
      <p:sp>
        <p:nvSpPr>
          <p:cNvPr id="73733" name="AutoShape 6"/>
          <p:cNvSpPr>
            <a:spLocks noChangeArrowheads="1"/>
          </p:cNvSpPr>
          <p:nvPr/>
        </p:nvSpPr>
        <p:spPr bwMode="auto">
          <a:xfrm>
            <a:off x="5148263" y="3170237"/>
            <a:ext cx="3168650" cy="792163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th-TH" sz="4000" b="1">
                <a:cs typeface="Angsana New" pitchFamily="18" charset="-34"/>
              </a:rPr>
              <a:t>ปรับเปลี่ยนพฤติกรรม</a:t>
            </a:r>
            <a:endParaRPr lang="en-US" sz="4000" b="1">
              <a:cs typeface="Angsana New" pitchFamily="18" charset="-34"/>
            </a:endParaRPr>
          </a:p>
        </p:txBody>
      </p:sp>
      <p:sp>
        <p:nvSpPr>
          <p:cNvPr id="73734" name="AutoShape 7"/>
          <p:cNvSpPr>
            <a:spLocks noChangeArrowheads="1"/>
          </p:cNvSpPr>
          <p:nvPr/>
        </p:nvSpPr>
        <p:spPr bwMode="auto">
          <a:xfrm>
            <a:off x="214313" y="865187"/>
            <a:ext cx="3854450" cy="792163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th-TH" sz="4000" b="1" dirty="0">
                <a:cs typeface="Angsana New" pitchFamily="18" charset="-34"/>
              </a:rPr>
              <a:t>รับรู้และเข้าใจสถานการณ์</a:t>
            </a:r>
            <a:endParaRPr lang="en-US" sz="4000" b="1" dirty="0">
              <a:cs typeface="Angsana New" pitchFamily="18" charset="-34"/>
            </a:endParaRPr>
          </a:p>
        </p:txBody>
      </p:sp>
      <p:sp>
        <p:nvSpPr>
          <p:cNvPr id="73735" name="AutoShape 8"/>
          <p:cNvSpPr>
            <a:spLocks noChangeArrowheads="1"/>
          </p:cNvSpPr>
          <p:nvPr/>
        </p:nvSpPr>
        <p:spPr bwMode="auto">
          <a:xfrm>
            <a:off x="5075238" y="865187"/>
            <a:ext cx="3783012" cy="792163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th-TH" sz="4000" b="1">
                <a:cs typeface="Angsana New" pitchFamily="18" charset="-34"/>
              </a:rPr>
              <a:t>ร่วมมือในการดำเนินงาน</a:t>
            </a:r>
            <a:endParaRPr lang="en-US" sz="4000" b="1">
              <a:cs typeface="Angsana New" pitchFamily="18" charset="-34"/>
            </a:endParaRPr>
          </a:p>
        </p:txBody>
      </p:sp>
      <p:sp>
        <p:nvSpPr>
          <p:cNvPr id="73736" name="Line 9"/>
          <p:cNvSpPr>
            <a:spLocks noChangeShapeType="1"/>
          </p:cNvSpPr>
          <p:nvPr/>
        </p:nvSpPr>
        <p:spPr bwMode="auto">
          <a:xfrm flipH="1">
            <a:off x="2143125" y="1728787"/>
            <a:ext cx="52388" cy="1433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37" name="Line 10"/>
          <p:cNvSpPr>
            <a:spLocks noChangeShapeType="1"/>
          </p:cNvSpPr>
          <p:nvPr/>
        </p:nvSpPr>
        <p:spPr bwMode="auto">
          <a:xfrm>
            <a:off x="3059113" y="1801812"/>
            <a:ext cx="3097212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38" name="Line 11"/>
          <p:cNvSpPr>
            <a:spLocks noChangeShapeType="1"/>
          </p:cNvSpPr>
          <p:nvPr/>
        </p:nvSpPr>
        <p:spPr bwMode="auto">
          <a:xfrm>
            <a:off x="4211638" y="1296987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39" name="Line 12"/>
          <p:cNvSpPr>
            <a:spLocks noChangeShapeType="1"/>
          </p:cNvSpPr>
          <p:nvPr/>
        </p:nvSpPr>
        <p:spPr bwMode="auto">
          <a:xfrm flipV="1">
            <a:off x="2555875" y="1728787"/>
            <a:ext cx="3168650" cy="1296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40" name="Line 13"/>
          <p:cNvSpPr>
            <a:spLocks noChangeShapeType="1"/>
          </p:cNvSpPr>
          <p:nvPr/>
        </p:nvSpPr>
        <p:spPr bwMode="auto">
          <a:xfrm>
            <a:off x="4211638" y="3602037"/>
            <a:ext cx="865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41" name="Line 14"/>
          <p:cNvSpPr>
            <a:spLocks noChangeShapeType="1"/>
          </p:cNvSpPr>
          <p:nvPr/>
        </p:nvSpPr>
        <p:spPr bwMode="auto">
          <a:xfrm flipH="1" flipV="1">
            <a:off x="6372225" y="1728787"/>
            <a:ext cx="71438" cy="1296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3742" name="Group 15"/>
          <p:cNvGrpSpPr>
            <a:grpSpLocks/>
          </p:cNvGrpSpPr>
          <p:nvPr/>
        </p:nvGrpSpPr>
        <p:grpSpPr bwMode="auto">
          <a:xfrm>
            <a:off x="0" y="6381750"/>
            <a:ext cx="9144000" cy="476250"/>
            <a:chOff x="0" y="4020"/>
            <a:chExt cx="5760" cy="300"/>
          </a:xfrm>
        </p:grpSpPr>
        <p:sp>
          <p:nvSpPr>
            <p:cNvPr id="73743" name="Rectangle 16"/>
            <p:cNvSpPr>
              <a:spLocks noChangeArrowheads="1"/>
            </p:cNvSpPr>
            <p:nvPr/>
          </p:nvSpPr>
          <p:spPr bwMode="auto">
            <a:xfrm>
              <a:off x="0" y="4020"/>
              <a:ext cx="5760" cy="30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73744" name="Picture 17" descr="NETWORKLOGO [Converted]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08" y="4065"/>
              <a:ext cx="216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3745" name="Picture 18" descr="thorth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5" y="4065"/>
              <a:ext cx="363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3746" name="Text Box 19"/>
            <p:cNvSpPr txBox="1">
              <a:spLocks noChangeArrowheads="1"/>
            </p:cNvSpPr>
            <p:nvPr/>
          </p:nvSpPr>
          <p:spPr bwMode="auto">
            <a:xfrm>
              <a:off x="930" y="4065"/>
              <a:ext cx="208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th-TH" sz="1800">
                  <a:solidFill>
                    <a:srgbClr val="FF3300"/>
                  </a:solidFill>
                  <a:cs typeface="Angsana New" pitchFamily="18" charset="-34"/>
                </a:rPr>
                <a:t>สำนักงานเครือข่ายลดอุบัติเหตุ (สคอ.) </a:t>
              </a:r>
            </a:p>
          </p:txBody>
        </p:sp>
        <p:sp>
          <p:nvSpPr>
            <p:cNvPr id="73747" name="Text Box 20"/>
            <p:cNvSpPr txBox="1">
              <a:spLocks noChangeArrowheads="1"/>
            </p:cNvSpPr>
            <p:nvPr/>
          </p:nvSpPr>
          <p:spPr bwMode="auto">
            <a:xfrm>
              <a:off x="3516" y="4065"/>
              <a:ext cx="208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1800">
                  <a:solidFill>
                    <a:srgbClr val="FF3300"/>
                  </a:solidFill>
                  <a:cs typeface="Angsana New" pitchFamily="18" charset="-34"/>
                </a:rPr>
                <a:t>www.accident.or.th</a:t>
              </a:r>
              <a:r>
                <a:rPr lang="th-TH" sz="1800">
                  <a:solidFill>
                    <a:srgbClr val="FF3300"/>
                  </a:solidFill>
                  <a:cs typeface="Angsana New" pitchFamily="18" charset="-34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4705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3400" y="4495800"/>
            <a:ext cx="8001000" cy="15240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th-TH" sz="4800" b="1" dirty="0">
                <a:solidFill>
                  <a:srgbClr val="FF0000"/>
                </a:solidFill>
                <a:cs typeface="Angsana New" pitchFamily="18" charset="-34"/>
              </a:rPr>
              <a:t>การดำเนินงานที่ควบคู่กันไปกับภาคีเครือข่าย</a:t>
            </a:r>
            <a:endParaRPr lang="en-US" sz="4800" b="1" dirty="0">
              <a:solidFill>
                <a:srgbClr val="FF0000"/>
              </a:solidFill>
              <a:cs typeface="Angsana New" pitchFamily="18" charset="-34"/>
            </a:endParaRPr>
          </a:p>
        </p:txBody>
      </p:sp>
      <p:sp>
        <p:nvSpPr>
          <p:cNvPr id="96260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457200" y="304800"/>
            <a:ext cx="4257675" cy="3471863"/>
          </a:xfrm>
        </p:spPr>
        <p:txBody>
          <a:bodyPr/>
          <a:lstStyle/>
          <a:p>
            <a:pPr eaLnBrk="1" hangingPunct="1">
              <a:defRPr/>
            </a:pPr>
            <a:r>
              <a:rPr lang="th-TH" sz="4000" dirty="0">
                <a:cs typeface="Angsana New" pitchFamily="18" charset="-34"/>
              </a:rPr>
              <a:t>การประเมินผล</a:t>
            </a:r>
          </a:p>
          <a:p>
            <a:pPr eaLnBrk="1" hangingPunct="1">
              <a:defRPr/>
            </a:pPr>
            <a:r>
              <a:rPr lang="th-TH" sz="4000" dirty="0">
                <a:cs typeface="Angsana New" pitchFamily="18" charset="-34"/>
              </a:rPr>
              <a:t>การวัดประสิทธิภาพ</a:t>
            </a:r>
          </a:p>
          <a:p>
            <a:pPr eaLnBrk="1" hangingPunct="1">
              <a:defRPr/>
            </a:pPr>
            <a:r>
              <a:rPr lang="th-TH" sz="4000" dirty="0">
                <a:cs typeface="Angsana New" pitchFamily="18" charset="-34"/>
              </a:rPr>
              <a:t>การประเมินสถานการณ์</a:t>
            </a:r>
            <a:endParaRPr lang="en-US" sz="4000" dirty="0">
              <a:cs typeface="Angsana New" pitchFamily="18" charset="-34"/>
            </a:endParaRPr>
          </a:p>
        </p:txBody>
      </p:sp>
      <p:sp>
        <p:nvSpPr>
          <p:cNvPr id="96261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648200" y="609600"/>
            <a:ext cx="4495800" cy="3276600"/>
          </a:xfrm>
        </p:spPr>
        <p:txBody>
          <a:bodyPr/>
          <a:lstStyle/>
          <a:p>
            <a:pPr eaLnBrk="1" hangingPunct="1">
              <a:defRPr/>
            </a:pPr>
            <a:r>
              <a:rPr lang="th-TH" sz="4000" dirty="0">
                <a:cs typeface="Angsana New" pitchFamily="18" charset="-34"/>
              </a:rPr>
              <a:t>ค้นหาทางเลือกที่เหมาะสม</a:t>
            </a:r>
          </a:p>
          <a:p>
            <a:pPr eaLnBrk="1" hangingPunct="1">
              <a:defRPr/>
            </a:pPr>
            <a:r>
              <a:rPr lang="th-TH" sz="4000" dirty="0">
                <a:cs typeface="Angsana New" pitchFamily="18" charset="-34"/>
              </a:rPr>
              <a:t>ค้นหาเครื่องมือ วิธีการ</a:t>
            </a:r>
          </a:p>
          <a:p>
            <a:pPr eaLnBrk="1" hangingPunct="1">
              <a:defRPr/>
            </a:pPr>
            <a:r>
              <a:rPr lang="th-TH" sz="4000" dirty="0">
                <a:cs typeface="Angsana New" pitchFamily="18" charset="-34"/>
              </a:rPr>
              <a:t>การพัฒนาทักษะ ขีดความสามารถ</a:t>
            </a:r>
            <a:endParaRPr lang="en-US" sz="4000" dirty="0">
              <a:cs typeface="Angsana New" pitchFamily="18" charset="-34"/>
            </a:endParaRPr>
          </a:p>
        </p:txBody>
      </p:sp>
      <p:grpSp>
        <p:nvGrpSpPr>
          <p:cNvPr id="74757" name="Group 6"/>
          <p:cNvGrpSpPr>
            <a:grpSpLocks/>
          </p:cNvGrpSpPr>
          <p:nvPr/>
        </p:nvGrpSpPr>
        <p:grpSpPr bwMode="auto">
          <a:xfrm>
            <a:off x="0" y="6381750"/>
            <a:ext cx="9144000" cy="476250"/>
            <a:chOff x="0" y="4020"/>
            <a:chExt cx="5760" cy="300"/>
          </a:xfrm>
        </p:grpSpPr>
        <p:sp>
          <p:nvSpPr>
            <p:cNvPr id="74758" name="Rectangle 7"/>
            <p:cNvSpPr>
              <a:spLocks noChangeArrowheads="1"/>
            </p:cNvSpPr>
            <p:nvPr/>
          </p:nvSpPr>
          <p:spPr bwMode="auto">
            <a:xfrm>
              <a:off x="0" y="4020"/>
              <a:ext cx="5760" cy="30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74759" name="Picture 8" descr="NETWORKLOGO [Converted]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08" y="4065"/>
              <a:ext cx="216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4760" name="Picture 9" descr="thorth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5" y="4065"/>
              <a:ext cx="363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4761" name="Text Box 10"/>
            <p:cNvSpPr txBox="1">
              <a:spLocks noChangeArrowheads="1"/>
            </p:cNvSpPr>
            <p:nvPr/>
          </p:nvSpPr>
          <p:spPr bwMode="auto">
            <a:xfrm>
              <a:off x="930" y="4065"/>
              <a:ext cx="208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th-TH" sz="1800">
                  <a:solidFill>
                    <a:srgbClr val="FF3300"/>
                  </a:solidFill>
                  <a:cs typeface="Angsana New" pitchFamily="18" charset="-34"/>
                </a:rPr>
                <a:t>สำนักงานเครือข่ายลดอุบัติเหตุ (สคอ.) </a:t>
              </a:r>
            </a:p>
          </p:txBody>
        </p:sp>
        <p:sp>
          <p:nvSpPr>
            <p:cNvPr id="74762" name="Text Box 11"/>
            <p:cNvSpPr txBox="1">
              <a:spLocks noChangeArrowheads="1"/>
            </p:cNvSpPr>
            <p:nvPr/>
          </p:nvSpPr>
          <p:spPr bwMode="auto">
            <a:xfrm>
              <a:off x="3516" y="4065"/>
              <a:ext cx="208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1800">
                  <a:solidFill>
                    <a:srgbClr val="FF3300"/>
                  </a:solidFill>
                  <a:cs typeface="Angsana New" pitchFamily="18" charset="-34"/>
                </a:rPr>
                <a:t>www.accident.or.th</a:t>
              </a:r>
              <a:r>
                <a:rPr lang="th-TH" sz="1800">
                  <a:solidFill>
                    <a:srgbClr val="FF3300"/>
                  </a:solidFill>
                  <a:cs typeface="Angsana New" pitchFamily="18" charset="-34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20958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6850" y="1219200"/>
            <a:ext cx="5527675" cy="1143000"/>
          </a:xfrm>
        </p:spPr>
        <p:txBody>
          <a:bodyPr/>
          <a:lstStyle/>
          <a:p>
            <a:pPr eaLnBrk="1" hangingPunct="1">
              <a:defRPr/>
            </a:pPr>
            <a:r>
              <a:rPr lang="th-TH" b="1" dirty="0">
                <a:solidFill>
                  <a:srgbClr val="FF0000"/>
                </a:solidFill>
                <a:cs typeface="Angsana New" pitchFamily="18" charset="-34"/>
              </a:rPr>
              <a:t>หมวกนิรภัย</a:t>
            </a:r>
            <a:endParaRPr lang="en-US" b="1" dirty="0">
              <a:solidFill>
                <a:srgbClr val="FF0000"/>
              </a:solidFill>
              <a:cs typeface="Angsana New" pitchFamily="18" charset="-34"/>
            </a:endParaRPr>
          </a:p>
        </p:txBody>
      </p:sp>
      <p:sp>
        <p:nvSpPr>
          <p:cNvPr id="98308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428625" y="2286000"/>
            <a:ext cx="5122863" cy="2900363"/>
          </a:xfrm>
          <a:noFill/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th-TH" sz="3600" dirty="0">
                <a:cs typeface="Angsana New" pitchFamily="18" charset="-34"/>
              </a:rPr>
              <a:t>ค่านิยม  - เสียทรงผม / ไม่หล่อ / ไม่เท่ </a:t>
            </a:r>
          </a:p>
          <a:p>
            <a:pPr eaLnBrk="1" hangingPunct="1">
              <a:defRPr/>
            </a:pPr>
            <a:r>
              <a:rPr lang="th-TH" sz="3600" dirty="0">
                <a:cs typeface="Angsana New" pitchFamily="18" charset="-34"/>
              </a:rPr>
              <a:t>ความเชื่อ - ไปแค่ปากซอย</a:t>
            </a:r>
          </a:p>
          <a:p>
            <a:pPr eaLnBrk="1" hangingPunct="1">
              <a:defRPr/>
            </a:pPr>
            <a:r>
              <a:rPr lang="th-TH" sz="3600" dirty="0">
                <a:cs typeface="Angsana New" pitchFamily="18" charset="-34"/>
              </a:rPr>
              <a:t>ความสะดวก – ร้อน  </a:t>
            </a:r>
          </a:p>
          <a:p>
            <a:pPr eaLnBrk="1" hangingPunct="1">
              <a:defRPr/>
            </a:pPr>
            <a:r>
              <a:rPr lang="th-TH" sz="3600" dirty="0">
                <a:cs typeface="Angsana New" pitchFamily="18" charset="-34"/>
              </a:rPr>
              <a:t>มาตรฐาน – แพง / หายาก</a:t>
            </a:r>
            <a:endParaRPr lang="en-US" sz="3600" dirty="0">
              <a:cs typeface="Angsana New" pitchFamily="18" charset="-34"/>
            </a:endParaRPr>
          </a:p>
        </p:txBody>
      </p:sp>
      <p:sp>
        <p:nvSpPr>
          <p:cNvPr id="98309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6084888" y="1600200"/>
            <a:ext cx="2601912" cy="3629025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th-TH" sz="3600" dirty="0">
                <a:cs typeface="Angsana New" pitchFamily="18" charset="-34"/>
              </a:rPr>
              <a:t>มาตรฐานไทย</a:t>
            </a:r>
          </a:p>
          <a:p>
            <a:pPr eaLnBrk="1" hangingPunct="1">
              <a:defRPr/>
            </a:pPr>
            <a:r>
              <a:rPr lang="th-TH" sz="3600" dirty="0">
                <a:cs typeface="Angsana New" pitchFamily="18" charset="-34"/>
              </a:rPr>
              <a:t>สวย</a:t>
            </a:r>
          </a:p>
          <a:p>
            <a:pPr eaLnBrk="1" hangingPunct="1">
              <a:defRPr/>
            </a:pPr>
            <a:r>
              <a:rPr lang="th-TH" sz="3600" dirty="0">
                <a:cs typeface="Angsana New" pitchFamily="18" charset="-34"/>
              </a:rPr>
              <a:t>ไม่ร้อน</a:t>
            </a:r>
          </a:p>
          <a:p>
            <a:pPr eaLnBrk="1" hangingPunct="1">
              <a:defRPr/>
            </a:pPr>
            <a:r>
              <a:rPr lang="th-TH" sz="3600" dirty="0">
                <a:cs typeface="Angsana New" pitchFamily="18" charset="-34"/>
              </a:rPr>
              <a:t>สะดวกพกพา</a:t>
            </a:r>
          </a:p>
          <a:p>
            <a:pPr eaLnBrk="1" hangingPunct="1">
              <a:defRPr/>
            </a:pPr>
            <a:r>
              <a:rPr lang="th-TH" sz="3600" dirty="0">
                <a:cs typeface="Angsana New" pitchFamily="18" charset="-34"/>
              </a:rPr>
              <a:t>ใส่แล้วเท่ </a:t>
            </a:r>
          </a:p>
          <a:p>
            <a:pPr eaLnBrk="1" hangingPunct="1">
              <a:defRPr/>
            </a:pPr>
            <a:endParaRPr lang="th-TH" sz="3600" dirty="0">
              <a:cs typeface="Angsana New" pitchFamily="18" charset="-34"/>
            </a:endParaRPr>
          </a:p>
          <a:p>
            <a:pPr eaLnBrk="1" hangingPunct="1">
              <a:defRPr/>
            </a:pPr>
            <a:endParaRPr lang="en-US" sz="3600" dirty="0">
              <a:cs typeface="Angsana New" pitchFamily="18" charset="-34"/>
            </a:endParaRPr>
          </a:p>
        </p:txBody>
      </p:sp>
      <p:sp>
        <p:nvSpPr>
          <p:cNvPr id="76807" name="Text Box 6"/>
          <p:cNvSpPr txBox="1">
            <a:spLocks noChangeArrowheads="1"/>
          </p:cNvSpPr>
          <p:nvPr/>
        </p:nvSpPr>
        <p:spPr bwMode="auto">
          <a:xfrm>
            <a:off x="0" y="219075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h-TH" sz="4400" b="1" dirty="0">
                <a:cs typeface="Angsana New" pitchFamily="18" charset="-34"/>
              </a:rPr>
              <a:t>หนุนเสริมวัฒนธรรมความปลอดภัย </a:t>
            </a:r>
            <a:endParaRPr lang="en-US" sz="4400" b="1" dirty="0">
              <a:cs typeface="Angsana New" pitchFamily="18" charset="-34"/>
            </a:endParaRPr>
          </a:p>
        </p:txBody>
      </p:sp>
      <p:grpSp>
        <p:nvGrpSpPr>
          <p:cNvPr id="76808" name="Group 7"/>
          <p:cNvGrpSpPr>
            <a:grpSpLocks/>
          </p:cNvGrpSpPr>
          <p:nvPr/>
        </p:nvGrpSpPr>
        <p:grpSpPr bwMode="auto">
          <a:xfrm>
            <a:off x="0" y="6381750"/>
            <a:ext cx="9144000" cy="476250"/>
            <a:chOff x="0" y="4020"/>
            <a:chExt cx="5760" cy="300"/>
          </a:xfrm>
        </p:grpSpPr>
        <p:sp>
          <p:nvSpPr>
            <p:cNvPr id="76809" name="Rectangle 8"/>
            <p:cNvSpPr>
              <a:spLocks noChangeArrowheads="1"/>
            </p:cNvSpPr>
            <p:nvPr/>
          </p:nvSpPr>
          <p:spPr bwMode="auto">
            <a:xfrm>
              <a:off x="0" y="4020"/>
              <a:ext cx="5760" cy="30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76810" name="Picture 9" descr="NETWORKLOGO [Converted]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08" y="4065"/>
              <a:ext cx="216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6811" name="Picture 10" descr="thorth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5" y="4065"/>
              <a:ext cx="363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6812" name="Text Box 11"/>
            <p:cNvSpPr txBox="1">
              <a:spLocks noChangeArrowheads="1"/>
            </p:cNvSpPr>
            <p:nvPr/>
          </p:nvSpPr>
          <p:spPr bwMode="auto">
            <a:xfrm>
              <a:off x="930" y="4065"/>
              <a:ext cx="208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th-TH" sz="1800">
                  <a:solidFill>
                    <a:srgbClr val="FF3300"/>
                  </a:solidFill>
                  <a:cs typeface="Angsana New" pitchFamily="18" charset="-34"/>
                </a:rPr>
                <a:t>สำนักงานเครือข่ายลดอุบัติเหตุ (สคอ.) </a:t>
              </a:r>
            </a:p>
          </p:txBody>
        </p:sp>
        <p:sp>
          <p:nvSpPr>
            <p:cNvPr id="76813" name="Text Box 12"/>
            <p:cNvSpPr txBox="1">
              <a:spLocks noChangeArrowheads="1"/>
            </p:cNvSpPr>
            <p:nvPr/>
          </p:nvSpPr>
          <p:spPr bwMode="auto">
            <a:xfrm>
              <a:off x="3516" y="4065"/>
              <a:ext cx="208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Garamond" pitchFamily="18" charset="0"/>
                  <a:cs typeface="Arial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sz="1800">
                  <a:solidFill>
                    <a:srgbClr val="FF3300"/>
                  </a:solidFill>
                  <a:cs typeface="Angsana New" pitchFamily="18" charset="-34"/>
                </a:rPr>
                <a:t>www.accident.or.th</a:t>
              </a:r>
              <a:r>
                <a:rPr lang="th-TH" sz="1800">
                  <a:solidFill>
                    <a:srgbClr val="FF3300"/>
                  </a:solidFill>
                  <a:cs typeface="Angsana New" pitchFamily="18" charset="-34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4431413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59</TotalTime>
  <Words>426</Words>
  <Application>Microsoft Office PowerPoint</Application>
  <PresentationFormat>On-screen Show (4:3)</PresentationFormat>
  <Paragraphs>90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Angsana New</vt:lpstr>
      <vt:lpstr>Arial</vt:lpstr>
      <vt:lpstr>Browallia New</vt:lpstr>
      <vt:lpstr>BrowalliaUPC</vt:lpstr>
      <vt:lpstr>Century Gothic</vt:lpstr>
      <vt:lpstr>DilleniaUPC</vt:lpstr>
      <vt:lpstr>Garamond</vt:lpstr>
      <vt:lpstr>Wingdings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การสร้างกระแสในมุมกว้าง</vt:lpstr>
      <vt:lpstr>วัตถุประสงค์ของการสื่อสารประชาสัมพันธ์</vt:lpstr>
      <vt:lpstr>การดำเนินงานที่ควบคู่กันไปกับภาคีเครือข่าย</vt:lpstr>
      <vt:lpstr>หมวกนิรภัย</vt:lpstr>
      <vt:lpstr>จะผลิตสื่ออย่างไรให้มีประสิทธิภาพ</vt:lpstr>
      <vt:lpstr>จะผลิตสื่ออย่างไรให้มีประสิทธิภาพ</vt:lpstr>
      <vt:lpstr>จะใช้สื่ออย่างไรให้มีประสิทธิภาพ</vt:lpstr>
      <vt:lpstr>ประเภทของสื่อ</vt:lpstr>
      <vt:lpstr>ประเด็นคำถาม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Prommin Kantiya</cp:lastModifiedBy>
  <cp:revision>13</cp:revision>
  <dcterms:created xsi:type="dcterms:W3CDTF">2016-11-18T06:18:59Z</dcterms:created>
  <dcterms:modified xsi:type="dcterms:W3CDTF">2018-11-12T13:01:54Z</dcterms:modified>
</cp:coreProperties>
</file>